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5" r:id="rId11"/>
    <p:sldId id="262" r:id="rId12"/>
    <p:sldId id="263" r:id="rId13"/>
    <p:sldId id="264" r:id="rId14"/>
  </p:sldIdLst>
  <p:sldSz cx="9144000" cy="6858000" type="screen4x3"/>
  <p:notesSz cx="7010400" cy="9296400"/>
  <p:embeddedFontLst>
    <p:embeddedFont>
      <p:font typeface="Calibri" panose="020F0502020204030204" pitchFamily="34" charset="0"/>
      <p:regular r:id="rId17"/>
      <p:bold r:id="rId18"/>
      <p:italic r:id="rId19"/>
      <p:boldItalic r:id="rId20"/>
    </p:embeddedFont>
    <p:embeddedFont>
      <p:font typeface="Merriweather" panose="020B060402020202020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01E91D3-B1CA-4443-A58F-3366779063F5}" type="datetimeFigureOut">
              <a:rPr lang="en-US" smtClean="0"/>
              <a:t>9/1/2023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78C81C-B018-4820-BC24-7952BC2DD7B6}" type="slidenum">
              <a:rPr lang="en-US" smtClean="0"/>
              <a:t>‹#›</a:t>
            </a:fld>
            <a:endParaRPr lang="en-US"/>
          </a:p>
        </p:txBody>
      </p:sp>
    </p:spTree>
    <p:extLst>
      <p:ext uri="{BB962C8B-B14F-4D97-AF65-F5344CB8AC3E}">
        <p14:creationId xmlns:p14="http://schemas.microsoft.com/office/powerpoint/2010/main" val="106567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68" name="Google Shape;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75" name="Google Shape;75;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9" name="Google Shape;8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6" name="Google Shape;9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3" name="Google Shape;10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7" name="Google Shape;11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24" name="Google Shape;12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719633"/>
            <a:ext cx="85206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504747"/>
            <a:ext cx="4242600" cy="984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1108233"/>
            <a:ext cx="5334900" cy="1659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828567"/>
            <a:ext cx="5334900" cy="12567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3"/>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rmAutofit/>
          </a:bodyPr>
          <a:lstStyle>
            <a:lvl1pPr marL="457200" lvl="0" indent="-337185" algn="l" rtl="0">
              <a:spcBef>
                <a:spcPts val="360"/>
              </a:spcBef>
              <a:spcAft>
                <a:spcPts val="0"/>
              </a:spcAft>
              <a:buSzPts val="1710"/>
              <a:buChar char="●"/>
              <a:defRPr/>
            </a:lvl1pPr>
            <a:lvl2pPr marL="914400" lvl="1" indent="-325755" algn="l" rtl="0">
              <a:spcBef>
                <a:spcPts val="1200"/>
              </a:spcBef>
              <a:spcAft>
                <a:spcPts val="0"/>
              </a:spcAft>
              <a:buSzPts val="1530"/>
              <a:buChar char="○"/>
              <a:defRPr/>
            </a:lvl2pPr>
            <a:lvl3pPr marL="1371600" lvl="2" indent="-308610" algn="l" rtl="0">
              <a:spcBef>
                <a:spcPts val="1200"/>
              </a:spcBef>
              <a:spcAft>
                <a:spcPts val="0"/>
              </a:spcAft>
              <a:buSzPts val="1260"/>
              <a:buChar char="■"/>
              <a:defRPr/>
            </a:lvl3pPr>
            <a:lvl4pPr marL="1828800" lvl="3" indent="-302894" algn="l" rtl="0">
              <a:spcBef>
                <a:spcPts val="1200"/>
              </a:spcBef>
              <a:spcAft>
                <a:spcPts val="0"/>
              </a:spcAft>
              <a:buSzPts val="1170"/>
              <a:buChar char="●"/>
              <a:defRPr/>
            </a:lvl4pPr>
            <a:lvl5pPr marL="2286000" lvl="4" indent="-302895" algn="l" rtl="0">
              <a:spcBef>
                <a:spcPts val="1200"/>
              </a:spcBef>
              <a:spcAft>
                <a:spcPts val="0"/>
              </a:spcAft>
              <a:buSzPts val="1170"/>
              <a:buChar char="○"/>
              <a:defRPr/>
            </a:lvl5pPr>
            <a:lvl6pPr marL="2743200" lvl="5" indent="-320039" algn="l" rtl="0">
              <a:spcBef>
                <a:spcPts val="1200"/>
              </a:spcBef>
              <a:spcAft>
                <a:spcPts val="0"/>
              </a:spcAft>
              <a:buSzPts val="1440"/>
              <a:buChar char="■"/>
              <a:defRPr/>
            </a:lvl6pPr>
            <a:lvl7pPr marL="3200400" lvl="6" indent="-320039" algn="l" rtl="0">
              <a:spcBef>
                <a:spcPts val="1200"/>
              </a:spcBef>
              <a:spcAft>
                <a:spcPts val="0"/>
              </a:spcAft>
              <a:buSzPts val="144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63" name="Google Shape;63;p13"/>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719633"/>
            <a:ext cx="85206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58833"/>
            <a:ext cx="4313625"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667900"/>
            <a:ext cx="3706500" cy="3345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2007600"/>
            <a:ext cx="3999900" cy="410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2007600"/>
            <a:ext cx="3999900" cy="410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667900"/>
            <a:ext cx="3127500" cy="2438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3187533"/>
            <a:ext cx="3127500" cy="3063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1064800"/>
            <a:ext cx="6247800" cy="4728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667900"/>
            <a:ext cx="3704400" cy="273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3502300"/>
            <a:ext cx="3704400" cy="1235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667900"/>
            <a:ext cx="3954000" cy="5481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5825333"/>
            <a:ext cx="9144000" cy="103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6028533"/>
            <a:ext cx="7979400" cy="614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shaughnessy@riversidesd.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kshaughnessy@riversidesd.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228600" y="533400"/>
            <a:ext cx="7851648" cy="1828800"/>
          </a:xfrm>
          <a:prstGeom prst="rect">
            <a:avLst/>
          </a:prstGeom>
          <a:noFill/>
          <a:ln>
            <a:noFill/>
          </a:ln>
        </p:spPr>
        <p:txBody>
          <a:bodyPr spcFirstLastPara="1" wrap="square" lIns="0" tIns="0" rIns="18275" bIns="0" anchor="b" anchorCtr="0">
            <a:normAutofit/>
          </a:bodyPr>
          <a:lstStyle/>
          <a:p>
            <a:pPr marL="457200" lvl="0" indent="0" algn="ctr" rtl="0">
              <a:spcBef>
                <a:spcPts val="0"/>
              </a:spcBef>
              <a:spcAft>
                <a:spcPts val="0"/>
              </a:spcAft>
              <a:buNone/>
            </a:pPr>
            <a:r>
              <a:rPr lang="en-US"/>
              <a:t>Welcome First Grade Parents</a:t>
            </a:r>
            <a:endParaRPr/>
          </a:p>
        </p:txBody>
      </p:sp>
      <p:sp>
        <p:nvSpPr>
          <p:cNvPr id="71" name="Google Shape;71;p14"/>
          <p:cNvSpPr txBox="1">
            <a:spLocks noGrp="1"/>
          </p:cNvSpPr>
          <p:nvPr>
            <p:ph type="subTitle" idx="1"/>
          </p:nvPr>
        </p:nvSpPr>
        <p:spPr>
          <a:xfrm>
            <a:off x="2756925" y="5105400"/>
            <a:ext cx="6297900" cy="1752600"/>
          </a:xfrm>
          <a:prstGeom prst="rect">
            <a:avLst/>
          </a:prstGeom>
          <a:noFill/>
          <a:ln w="9525" cap="flat" cmpd="sng">
            <a:solidFill>
              <a:schemeClr val="dk1"/>
            </a:solidFill>
            <a:prstDash val="solid"/>
            <a:round/>
            <a:headEnd type="none" w="sm" len="sm"/>
            <a:tailEnd type="none" w="sm" len="sm"/>
          </a:ln>
        </p:spPr>
        <p:txBody>
          <a:bodyPr spcFirstLastPara="1" wrap="square" lIns="0" tIns="45700" rIns="18275" bIns="45700" anchor="t" anchorCtr="0">
            <a:normAutofit/>
          </a:bodyPr>
          <a:lstStyle/>
          <a:p>
            <a:pPr marL="0" marR="45720" lvl="0" indent="0" algn="ctr" rtl="0">
              <a:spcBef>
                <a:spcPts val="0"/>
              </a:spcBef>
              <a:spcAft>
                <a:spcPts val="0"/>
              </a:spcAft>
              <a:buSzPts val="2470"/>
              <a:buNone/>
            </a:pPr>
            <a:r>
              <a:rPr lang="en-US" sz="2200">
                <a:solidFill>
                  <a:schemeClr val="lt1"/>
                </a:solidFill>
              </a:rPr>
              <a:t>Miss Katelyn Shaughnessy</a:t>
            </a:r>
            <a:endParaRPr sz="2200">
              <a:solidFill>
                <a:schemeClr val="lt1"/>
              </a:solidFill>
            </a:endParaRPr>
          </a:p>
        </p:txBody>
      </p:sp>
      <p:pic>
        <p:nvPicPr>
          <p:cNvPr id="72" name="Google Shape;72;p14" descr="Vikinglogo-SideclearSmall.jpg"/>
          <p:cNvPicPr preferRelativeResize="0"/>
          <p:nvPr/>
        </p:nvPicPr>
        <p:blipFill rotWithShape="1">
          <a:blip r:embed="rId3">
            <a:alphaModFix/>
          </a:blip>
          <a:srcRect/>
          <a:stretch/>
        </p:blipFill>
        <p:spPr>
          <a:xfrm>
            <a:off x="1681450" y="3583800"/>
            <a:ext cx="2446554" cy="2021466"/>
          </a:xfrm>
          <a:prstGeom prst="rect">
            <a:avLst/>
          </a:prstGeom>
          <a:noFill/>
          <a:ln>
            <a:noFill/>
          </a:ln>
        </p:spPr>
      </p:pic>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57200" y="4361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200" dirty="0"/>
              <a:t>Thank You</a:t>
            </a:r>
            <a:endParaRPr sz="3200" dirty="0"/>
          </a:p>
        </p:txBody>
      </p:sp>
      <p:sp>
        <p:nvSpPr>
          <p:cNvPr id="127" name="Google Shape;127;p2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99720" algn="l" rtl="0">
              <a:spcBef>
                <a:spcPts val="0"/>
              </a:spcBef>
              <a:spcAft>
                <a:spcPts val="0"/>
              </a:spcAft>
              <a:buSzPts val="2870"/>
              <a:buChar char="●"/>
            </a:pPr>
            <a:r>
              <a:rPr lang="en-US" sz="1700" dirty="0"/>
              <a:t>Thank you for coming tonight and if you have any questions please feel free to call the school or reach me through any communication we discussed tonight. </a:t>
            </a:r>
            <a:endParaRPr sz="1700" dirty="0"/>
          </a:p>
          <a:p>
            <a:pPr marL="274320" lvl="0" indent="-299720" algn="l" rtl="0">
              <a:spcBef>
                <a:spcPts val="520"/>
              </a:spcBef>
              <a:spcAft>
                <a:spcPts val="0"/>
              </a:spcAft>
              <a:buSzPts val="2870"/>
              <a:buChar char="●"/>
            </a:pPr>
            <a:r>
              <a:rPr lang="en-US" sz="1700" dirty="0"/>
              <a:t>My email </a:t>
            </a:r>
            <a:r>
              <a:rPr lang="en-US" sz="1700" dirty="0" smtClean="0"/>
              <a:t>address: </a:t>
            </a:r>
            <a:r>
              <a:rPr lang="en-US" sz="1700" u="sng" dirty="0">
                <a:solidFill>
                  <a:schemeClr val="hlink"/>
                </a:solidFill>
                <a:hlinkClick r:id="rId3"/>
              </a:rPr>
              <a:t>kshaughnessy@riversidesd.com</a:t>
            </a:r>
            <a:r>
              <a:rPr lang="en-US" sz="1700" dirty="0"/>
              <a:t> </a:t>
            </a:r>
            <a:endParaRPr sz="1700" dirty="0"/>
          </a:p>
          <a:p>
            <a:pPr marL="274320" lvl="0" indent="-117475" algn="l" rtl="0">
              <a:spcBef>
                <a:spcPts val="520"/>
              </a:spcBef>
              <a:spcAft>
                <a:spcPts val="1200"/>
              </a:spcAft>
              <a:buSzPts val="2470"/>
              <a:buNone/>
            </a:pPr>
            <a:endParaRPr dirty="0"/>
          </a:p>
        </p:txBody>
      </p:sp>
      <p:pic>
        <p:nvPicPr>
          <p:cNvPr id="128" name="Google Shape;128;p22" descr="Vikinglogo-SideclearSmall.jpg"/>
          <p:cNvPicPr preferRelativeResize="0"/>
          <p:nvPr/>
        </p:nvPicPr>
        <p:blipFill rotWithShape="1">
          <a:blip r:embed="rId4">
            <a:alphaModFix/>
          </a:blip>
          <a:srcRect/>
          <a:stretch/>
        </p:blipFill>
        <p:spPr>
          <a:xfrm>
            <a:off x="3429000" y="3962400"/>
            <a:ext cx="2446555" cy="2021466"/>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700"/>
              <a:t>Curriculum </a:t>
            </a:r>
            <a:endParaRPr sz="3700"/>
          </a:p>
        </p:txBody>
      </p:sp>
      <p:sp>
        <p:nvSpPr>
          <p:cNvPr id="78" name="Google Shape;78;p1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None/>
            </a:pPr>
            <a:endParaRPr sz="2000">
              <a:solidFill>
                <a:schemeClr val="lt2"/>
              </a:solidFill>
              <a:latin typeface="Merriweather"/>
              <a:ea typeface="Merriweather"/>
              <a:cs typeface="Merriweather"/>
              <a:sym typeface="Merriweather"/>
            </a:endParaRPr>
          </a:p>
          <a:p>
            <a:pPr marL="274320" lvl="0" indent="-274320" algn="l" rtl="0">
              <a:spcBef>
                <a:spcPts val="0"/>
              </a:spcBef>
              <a:spcAft>
                <a:spcPts val="0"/>
              </a:spcAft>
              <a:buSzPts val="2470"/>
              <a:buNone/>
            </a:pPr>
            <a:r>
              <a:rPr lang="en-US" sz="2000">
                <a:solidFill>
                  <a:schemeClr val="lt2"/>
                </a:solidFill>
              </a:rPr>
              <a:t>Subjects taught: </a:t>
            </a:r>
            <a:endParaRPr sz="2000">
              <a:solidFill>
                <a:schemeClr val="lt2"/>
              </a:solidFill>
            </a:endParaRPr>
          </a:p>
          <a:p>
            <a:pPr marL="274320" lvl="0" indent="-318770" algn="l" rtl="0">
              <a:spcBef>
                <a:spcPts val="520"/>
              </a:spcBef>
              <a:spcAft>
                <a:spcPts val="0"/>
              </a:spcAft>
              <a:buSzPts val="3170"/>
              <a:buChar char="●"/>
            </a:pPr>
            <a:r>
              <a:rPr lang="en-US" sz="2000"/>
              <a:t>Language Arts</a:t>
            </a:r>
            <a:endParaRPr sz="2000"/>
          </a:p>
          <a:p>
            <a:pPr marL="274320" lvl="0" indent="-318770" algn="l" rtl="0">
              <a:spcBef>
                <a:spcPts val="520"/>
              </a:spcBef>
              <a:spcAft>
                <a:spcPts val="0"/>
              </a:spcAft>
              <a:buSzPts val="3170"/>
              <a:buChar char="●"/>
            </a:pPr>
            <a:r>
              <a:rPr lang="en-US" sz="2000"/>
              <a:t>Math</a:t>
            </a:r>
            <a:endParaRPr sz="2000"/>
          </a:p>
          <a:p>
            <a:pPr marL="274320" lvl="0" indent="-318770" algn="l" rtl="0">
              <a:spcBef>
                <a:spcPts val="520"/>
              </a:spcBef>
              <a:spcAft>
                <a:spcPts val="0"/>
              </a:spcAft>
              <a:buSzPts val="3170"/>
              <a:buChar char="●"/>
            </a:pPr>
            <a:r>
              <a:rPr lang="en-US" sz="2000"/>
              <a:t>Fundations</a:t>
            </a:r>
            <a:endParaRPr sz="2000"/>
          </a:p>
          <a:p>
            <a:pPr marL="0" lvl="0" indent="0" algn="l" rtl="0">
              <a:spcBef>
                <a:spcPts val="520"/>
              </a:spcBef>
              <a:spcAft>
                <a:spcPts val="0"/>
              </a:spcAft>
              <a:buSzPts val="2470"/>
              <a:buNone/>
            </a:pPr>
            <a:endParaRPr/>
          </a:p>
          <a:p>
            <a:pPr marL="0" lvl="0" indent="0" algn="l" rtl="0">
              <a:spcBef>
                <a:spcPts val="520"/>
              </a:spcBef>
              <a:spcAft>
                <a:spcPts val="1200"/>
              </a:spcAft>
              <a:buSzPts val="2470"/>
              <a:buNone/>
            </a:pPr>
            <a:endParaRPr/>
          </a:p>
        </p:txBody>
      </p:sp>
      <p:pic>
        <p:nvPicPr>
          <p:cNvPr id="79" name="Google Shape;79;p15" descr="Vikinglogo-SideclearSmall.jpg"/>
          <p:cNvPicPr preferRelativeResize="0"/>
          <p:nvPr/>
        </p:nvPicPr>
        <p:blipFill rotWithShape="1">
          <a:blip r:embed="rId3">
            <a:alphaModFix/>
          </a:blip>
          <a:srcRect/>
          <a:stretch/>
        </p:blipFill>
        <p:spPr>
          <a:xfrm>
            <a:off x="6332950" y="264863"/>
            <a:ext cx="2446554" cy="2021466"/>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90225" y="4629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400"/>
              <a:t>Language Arts</a:t>
            </a:r>
            <a:endParaRPr sz="3400"/>
          </a:p>
        </p:txBody>
      </p:sp>
      <p:sp>
        <p:nvSpPr>
          <p:cNvPr id="85" name="Google Shape;85;p1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lnSpc>
                <a:spcPct val="80000"/>
              </a:lnSpc>
              <a:spcBef>
                <a:spcPts val="0"/>
              </a:spcBef>
              <a:spcAft>
                <a:spcPts val="0"/>
              </a:spcAft>
              <a:buSzPts val="1914"/>
              <a:buChar char="●"/>
            </a:pPr>
            <a:r>
              <a:rPr lang="en-US" sz="2015" dirty="0"/>
              <a:t>The first three weeks are a smart start</a:t>
            </a:r>
            <a:endParaRPr dirty="0"/>
          </a:p>
          <a:p>
            <a:pPr marL="0" lvl="0" indent="0" algn="l" rtl="0">
              <a:lnSpc>
                <a:spcPct val="80000"/>
              </a:lnSpc>
              <a:spcBef>
                <a:spcPts val="403"/>
              </a:spcBef>
              <a:spcAft>
                <a:spcPts val="0"/>
              </a:spcAft>
              <a:buSzPts val="1914"/>
              <a:buNone/>
            </a:pPr>
            <a:r>
              <a:rPr lang="en-US" sz="2015" dirty="0"/>
              <a:t>which is a review of kindergarten skills, </a:t>
            </a:r>
            <a:endParaRPr dirty="0"/>
          </a:p>
          <a:p>
            <a:pPr marL="0" lvl="0" indent="0" algn="l" rtl="0">
              <a:lnSpc>
                <a:spcPct val="80000"/>
              </a:lnSpc>
              <a:spcBef>
                <a:spcPts val="403"/>
              </a:spcBef>
              <a:spcAft>
                <a:spcPts val="0"/>
              </a:spcAft>
              <a:buSzPts val="1914"/>
              <a:buNone/>
            </a:pPr>
            <a:r>
              <a:rPr lang="en-US" sz="2015" dirty="0"/>
              <a:t>getting to know you activities, and getting back into</a:t>
            </a:r>
            <a:endParaRPr dirty="0"/>
          </a:p>
          <a:p>
            <a:pPr marL="0" lvl="0" indent="0" algn="l" rtl="0">
              <a:lnSpc>
                <a:spcPct val="80000"/>
              </a:lnSpc>
              <a:spcBef>
                <a:spcPts val="403"/>
              </a:spcBef>
              <a:spcAft>
                <a:spcPts val="0"/>
              </a:spcAft>
              <a:buSzPts val="1914"/>
              <a:buNone/>
            </a:pPr>
            <a:r>
              <a:rPr lang="en-US" sz="2015" dirty="0"/>
              <a:t>the school routine .</a:t>
            </a:r>
            <a:endParaRPr dirty="0"/>
          </a:p>
          <a:p>
            <a:pPr marL="274320" lvl="0" indent="-274320" algn="l" rtl="0">
              <a:lnSpc>
                <a:spcPct val="80000"/>
              </a:lnSpc>
              <a:spcBef>
                <a:spcPts val="403"/>
              </a:spcBef>
              <a:spcAft>
                <a:spcPts val="0"/>
              </a:spcAft>
              <a:buSzPts val="1914"/>
              <a:buChar char="●"/>
            </a:pPr>
            <a:r>
              <a:rPr lang="en-US" sz="2015" dirty="0"/>
              <a:t>Tests are weekly ( Start when we get into unit 1 week 1)</a:t>
            </a:r>
            <a:endParaRPr dirty="0"/>
          </a:p>
          <a:p>
            <a:pPr marL="274320" lvl="0" indent="-274320" algn="l" rtl="0">
              <a:lnSpc>
                <a:spcPct val="80000"/>
              </a:lnSpc>
              <a:spcBef>
                <a:spcPts val="403"/>
              </a:spcBef>
              <a:spcAft>
                <a:spcPts val="0"/>
              </a:spcAft>
              <a:buSzPts val="1914"/>
              <a:buChar char="●"/>
            </a:pPr>
            <a:r>
              <a:rPr lang="en-US" sz="2015" dirty="0"/>
              <a:t>Spelling tests(weekly)</a:t>
            </a:r>
            <a:endParaRPr dirty="0"/>
          </a:p>
          <a:p>
            <a:pPr marL="274320" lvl="0" indent="-274320" algn="l" rtl="0">
              <a:lnSpc>
                <a:spcPct val="80000"/>
              </a:lnSpc>
              <a:spcBef>
                <a:spcPts val="403"/>
              </a:spcBef>
              <a:spcAft>
                <a:spcPts val="0"/>
              </a:spcAft>
              <a:buSzPts val="1914"/>
              <a:buChar char="●"/>
            </a:pPr>
            <a:r>
              <a:rPr lang="en-US" sz="2015" dirty="0"/>
              <a:t>Vocabulary🡪 high frequency words</a:t>
            </a:r>
            <a:endParaRPr dirty="0"/>
          </a:p>
          <a:p>
            <a:pPr marL="274320" lvl="0" indent="-274320" algn="l" rtl="0">
              <a:lnSpc>
                <a:spcPct val="80000"/>
              </a:lnSpc>
              <a:spcBef>
                <a:spcPts val="403"/>
              </a:spcBef>
              <a:spcAft>
                <a:spcPts val="0"/>
              </a:spcAft>
              <a:buSzPts val="1914"/>
              <a:buChar char="●"/>
            </a:pPr>
            <a:r>
              <a:rPr lang="en-US" sz="2015" dirty="0"/>
              <a:t>Comprehension </a:t>
            </a:r>
            <a:endParaRPr dirty="0"/>
          </a:p>
          <a:p>
            <a:pPr marL="274320" lvl="0" indent="-274320" algn="l" rtl="0">
              <a:lnSpc>
                <a:spcPct val="80000"/>
              </a:lnSpc>
              <a:spcBef>
                <a:spcPts val="403"/>
              </a:spcBef>
              <a:spcAft>
                <a:spcPts val="0"/>
              </a:spcAft>
              <a:buSzPts val="1914"/>
              <a:buChar char="●"/>
            </a:pPr>
            <a:r>
              <a:rPr lang="en-US" sz="2015" dirty="0" smtClean="0"/>
              <a:t>Phonics</a:t>
            </a:r>
          </a:p>
          <a:p>
            <a:pPr marL="274320" lvl="0" indent="-274320" algn="l" rtl="0">
              <a:lnSpc>
                <a:spcPct val="80000"/>
              </a:lnSpc>
              <a:spcBef>
                <a:spcPts val="403"/>
              </a:spcBef>
              <a:spcAft>
                <a:spcPts val="0"/>
              </a:spcAft>
              <a:buSzPts val="1914"/>
              <a:buChar char="●"/>
            </a:pPr>
            <a:r>
              <a:rPr lang="en-US" sz="2015" dirty="0" smtClean="0"/>
              <a:t>Peek at the Week papers will be in the back pocket of your child’s take home folder. This has all the material each week we are covering and it would be most helpful to look over each night to prepare for the tests which occur every approx. 6-7 days in ELA. </a:t>
            </a:r>
            <a:endParaRPr dirty="0"/>
          </a:p>
          <a:p>
            <a:pPr marL="274320" lvl="0" indent="-280717" algn="l" rtl="0">
              <a:lnSpc>
                <a:spcPct val="80000"/>
              </a:lnSpc>
              <a:spcBef>
                <a:spcPts val="403"/>
              </a:spcBef>
              <a:spcAft>
                <a:spcPts val="0"/>
              </a:spcAft>
              <a:buSzPts val="2015"/>
              <a:buChar char="●"/>
            </a:pPr>
            <a:r>
              <a:rPr lang="en-US" sz="2015" dirty="0" smtClean="0"/>
              <a:t>Games</a:t>
            </a:r>
            <a:r>
              <a:rPr lang="en-US" sz="2015" dirty="0"/>
              <a:t>→ We will work on the wonders games in class and you can go back and review them at </a:t>
            </a:r>
            <a:r>
              <a:rPr lang="en-US" sz="2015" dirty="0" smtClean="0"/>
              <a:t>night on Amplify. </a:t>
            </a:r>
            <a:r>
              <a:rPr lang="en-US" sz="2015" dirty="0"/>
              <a:t>You can click on the clever link and this will lead right </a:t>
            </a:r>
            <a:r>
              <a:rPr lang="en-US" sz="2015" dirty="0" smtClean="0"/>
              <a:t>the apps we use in school each day. </a:t>
            </a:r>
            <a:endParaRPr sz="2015" dirty="0"/>
          </a:p>
          <a:p>
            <a:pPr marL="274320" lvl="0" indent="-152765" algn="l" rtl="0">
              <a:lnSpc>
                <a:spcPct val="80000"/>
              </a:lnSpc>
              <a:spcBef>
                <a:spcPts val="403"/>
              </a:spcBef>
              <a:spcAft>
                <a:spcPts val="1200"/>
              </a:spcAft>
              <a:buSzPts val="1914"/>
              <a:buNone/>
            </a:pPr>
            <a:endParaRPr sz="2015" dirty="0"/>
          </a:p>
        </p:txBody>
      </p:sp>
      <p:pic>
        <p:nvPicPr>
          <p:cNvPr id="86" name="Google Shape;86;p16" descr="Vikinglogo-SideclearSmall.jpg"/>
          <p:cNvPicPr preferRelativeResize="0"/>
          <p:nvPr/>
        </p:nvPicPr>
        <p:blipFill rotWithShape="1">
          <a:blip r:embed="rId3">
            <a:alphaModFix/>
          </a:blip>
          <a:srcRect/>
          <a:stretch/>
        </p:blipFill>
        <p:spPr>
          <a:xfrm>
            <a:off x="6414200" y="207775"/>
            <a:ext cx="2446554" cy="2021466"/>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300"/>
              <a:t>Fundations</a:t>
            </a:r>
            <a:endParaRPr sz="3300"/>
          </a:p>
        </p:txBody>
      </p:sp>
      <p:sp>
        <p:nvSpPr>
          <p:cNvPr id="92" name="Google Shape;92;p17"/>
          <p:cNvSpPr txBox="1">
            <a:spLocks noGrp="1"/>
          </p:cNvSpPr>
          <p:nvPr>
            <p:ph type="body" idx="1"/>
          </p:nvPr>
        </p:nvSpPr>
        <p:spPr>
          <a:xfrm>
            <a:off x="457200" y="2082830"/>
            <a:ext cx="8229600" cy="4389000"/>
          </a:xfrm>
          <a:prstGeom prst="rect">
            <a:avLst/>
          </a:prstGeom>
          <a:noFill/>
          <a:ln>
            <a:noFill/>
          </a:ln>
        </p:spPr>
        <p:txBody>
          <a:bodyPr spcFirstLastPara="1" wrap="square" lIns="91425" tIns="45700" rIns="91425" bIns="45700" anchor="t" anchorCtr="0">
            <a:normAutofit/>
          </a:bodyPr>
          <a:lstStyle/>
          <a:p>
            <a:pPr marL="274320" lvl="0" indent="-312420" algn="l" rtl="0">
              <a:spcBef>
                <a:spcPts val="0"/>
              </a:spcBef>
              <a:spcAft>
                <a:spcPts val="0"/>
              </a:spcAft>
              <a:buSzPts val="3070"/>
              <a:buChar char="●"/>
            </a:pPr>
            <a:r>
              <a:rPr lang="en-US" sz="1900"/>
              <a:t>A supplemental program geared towards improving phonics skills.</a:t>
            </a:r>
            <a:endParaRPr sz="1900"/>
          </a:p>
          <a:p>
            <a:pPr marL="274320" lvl="0" indent="-312420" algn="l" rtl="0">
              <a:spcBef>
                <a:spcPts val="520"/>
              </a:spcBef>
              <a:spcAft>
                <a:spcPts val="0"/>
              </a:spcAft>
              <a:buSzPts val="3070"/>
              <a:buChar char="●"/>
            </a:pPr>
            <a:r>
              <a:rPr lang="en-US" sz="1900"/>
              <a:t>Introduces high frequency words and spelling patterns in words.</a:t>
            </a:r>
            <a:endParaRPr sz="1900"/>
          </a:p>
          <a:p>
            <a:pPr marL="274320" lvl="0" indent="-312420" algn="l" rtl="0">
              <a:spcBef>
                <a:spcPts val="520"/>
              </a:spcBef>
              <a:spcAft>
                <a:spcPts val="1200"/>
              </a:spcAft>
              <a:buSzPts val="3070"/>
              <a:buChar char="●"/>
            </a:pPr>
            <a:r>
              <a:rPr lang="en-US" sz="1900"/>
              <a:t>Interactive program where students use magnetic white boards to build words, write sentences, and read short passages.</a:t>
            </a:r>
            <a:endParaRPr sz="1900"/>
          </a:p>
        </p:txBody>
      </p:sp>
      <p:pic>
        <p:nvPicPr>
          <p:cNvPr id="93" name="Google Shape;93;p17" descr="Vikinglogo-SideclearSmall.jpg"/>
          <p:cNvPicPr preferRelativeResize="0"/>
          <p:nvPr/>
        </p:nvPicPr>
        <p:blipFill rotWithShape="1">
          <a:blip r:embed="rId3">
            <a:alphaModFix/>
          </a:blip>
          <a:srcRect/>
          <a:stretch/>
        </p:blipFill>
        <p:spPr>
          <a:xfrm>
            <a:off x="6538117" y="179524"/>
            <a:ext cx="2412233" cy="19904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57200" y="4571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dirty="0"/>
              <a:t>Math</a:t>
            </a:r>
            <a:endParaRPr dirty="0"/>
          </a:p>
        </p:txBody>
      </p:sp>
      <p:sp>
        <p:nvSpPr>
          <p:cNvPr id="99" name="Google Shape;99;p18"/>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1914"/>
              <a:buChar char="●"/>
            </a:pPr>
            <a:r>
              <a:rPr lang="en-US" sz="2015" dirty="0" smtClean="0"/>
              <a:t>Piloting new curriculum: GO MATH</a:t>
            </a:r>
            <a:endParaRPr dirty="0"/>
          </a:p>
          <a:p>
            <a:pPr marL="274320" lvl="0" indent="-274320" algn="l" rtl="0">
              <a:lnSpc>
                <a:spcPct val="80000"/>
              </a:lnSpc>
              <a:spcBef>
                <a:spcPts val="403"/>
              </a:spcBef>
              <a:spcAft>
                <a:spcPts val="0"/>
              </a:spcAft>
              <a:buSzPts val="1914"/>
              <a:buChar char="●"/>
            </a:pPr>
            <a:r>
              <a:rPr lang="en-US" sz="2015" dirty="0"/>
              <a:t>Daily assessments</a:t>
            </a:r>
            <a:endParaRPr dirty="0"/>
          </a:p>
          <a:p>
            <a:pPr marL="274320" lvl="0" indent="-274320" algn="l" rtl="0">
              <a:lnSpc>
                <a:spcPct val="80000"/>
              </a:lnSpc>
              <a:spcBef>
                <a:spcPts val="403"/>
              </a:spcBef>
              <a:spcAft>
                <a:spcPts val="0"/>
              </a:spcAft>
              <a:buSzPts val="1914"/>
              <a:buChar char="●"/>
            </a:pPr>
            <a:r>
              <a:rPr lang="en-US" sz="2015" dirty="0"/>
              <a:t>Beginning of the year benchmark</a:t>
            </a:r>
            <a:endParaRPr dirty="0"/>
          </a:p>
          <a:p>
            <a:pPr marL="274320" lvl="0" indent="-274320" algn="l" rtl="0">
              <a:lnSpc>
                <a:spcPct val="80000"/>
              </a:lnSpc>
              <a:spcBef>
                <a:spcPts val="403"/>
              </a:spcBef>
              <a:spcAft>
                <a:spcPts val="0"/>
              </a:spcAft>
              <a:buSzPts val="1914"/>
              <a:buChar char="●"/>
            </a:pPr>
            <a:r>
              <a:rPr lang="en-US" sz="2015" dirty="0"/>
              <a:t>Middle of the year benchmark</a:t>
            </a:r>
            <a:endParaRPr dirty="0"/>
          </a:p>
          <a:p>
            <a:pPr marL="274320" lvl="0" indent="-274320" algn="l" rtl="0">
              <a:lnSpc>
                <a:spcPct val="80000"/>
              </a:lnSpc>
              <a:spcBef>
                <a:spcPts val="403"/>
              </a:spcBef>
              <a:spcAft>
                <a:spcPts val="0"/>
              </a:spcAft>
              <a:buSzPts val="1914"/>
              <a:buChar char="●"/>
            </a:pPr>
            <a:r>
              <a:rPr lang="en-US" sz="2015" dirty="0"/>
              <a:t>End of the year </a:t>
            </a:r>
            <a:r>
              <a:rPr lang="en-US" sz="2015" dirty="0" smtClean="0"/>
              <a:t>benchmark</a:t>
            </a:r>
          </a:p>
          <a:p>
            <a:pPr marL="274320" lvl="0" indent="-274320" algn="l" rtl="0">
              <a:lnSpc>
                <a:spcPct val="80000"/>
              </a:lnSpc>
              <a:spcBef>
                <a:spcPts val="403"/>
              </a:spcBef>
              <a:spcAft>
                <a:spcPts val="0"/>
              </a:spcAft>
              <a:buSzPts val="1914"/>
              <a:buChar char="●"/>
            </a:pPr>
            <a:r>
              <a:rPr lang="en-US" sz="2015" dirty="0" smtClean="0"/>
              <a:t>Waggle is the online program that will go with our new curriculum.  This is a great resource to practice math skills at home! </a:t>
            </a:r>
            <a:endParaRPr dirty="0"/>
          </a:p>
          <a:p>
            <a:pPr marL="0" lvl="0" indent="0" algn="l" rtl="0">
              <a:lnSpc>
                <a:spcPct val="80000"/>
              </a:lnSpc>
              <a:spcBef>
                <a:spcPts val="403"/>
              </a:spcBef>
              <a:spcAft>
                <a:spcPts val="0"/>
              </a:spcAft>
              <a:buSzPts val="1914"/>
              <a:buNone/>
            </a:pPr>
            <a:endParaRPr sz="2015" dirty="0"/>
          </a:p>
          <a:p>
            <a:pPr marL="0" lvl="0" indent="0" algn="l" rtl="0">
              <a:lnSpc>
                <a:spcPct val="80000"/>
              </a:lnSpc>
              <a:spcBef>
                <a:spcPts val="403"/>
              </a:spcBef>
              <a:spcAft>
                <a:spcPts val="0"/>
              </a:spcAft>
              <a:buSzPts val="1914"/>
              <a:buNone/>
            </a:pPr>
            <a:endParaRPr sz="2015" dirty="0"/>
          </a:p>
          <a:p>
            <a:pPr marL="274320" lvl="0" indent="-274320" algn="l" rtl="0">
              <a:lnSpc>
                <a:spcPct val="80000"/>
              </a:lnSpc>
              <a:spcBef>
                <a:spcPts val="403"/>
              </a:spcBef>
              <a:spcAft>
                <a:spcPts val="1200"/>
              </a:spcAft>
              <a:buSzPts val="1914"/>
              <a:buNone/>
            </a:pPr>
            <a:endParaRPr sz="2015" dirty="0"/>
          </a:p>
        </p:txBody>
      </p:sp>
      <p:pic>
        <p:nvPicPr>
          <p:cNvPr id="100" name="Google Shape;100;p18" descr="Vikinglogo-SideclearSmall.jpg"/>
          <p:cNvPicPr preferRelativeResize="0"/>
          <p:nvPr/>
        </p:nvPicPr>
        <p:blipFill rotWithShape="1">
          <a:blip r:embed="rId3">
            <a:alphaModFix/>
          </a:blip>
          <a:srcRect/>
          <a:stretch/>
        </p:blipFill>
        <p:spPr>
          <a:xfrm>
            <a:off x="6426700" y="216100"/>
            <a:ext cx="2446554" cy="2021466"/>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206625" y="529950"/>
            <a:ext cx="43653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500" dirty="0"/>
              <a:t>Homework</a:t>
            </a:r>
            <a:endParaRPr sz="3500" dirty="0"/>
          </a:p>
        </p:txBody>
      </p:sp>
      <p:sp>
        <p:nvSpPr>
          <p:cNvPr id="106" name="Google Shape;106;p19"/>
          <p:cNvSpPr txBox="1">
            <a:spLocks noGrp="1"/>
          </p:cNvSpPr>
          <p:nvPr>
            <p:ph type="body" idx="1"/>
          </p:nvPr>
        </p:nvSpPr>
        <p:spPr>
          <a:xfrm>
            <a:off x="206625" y="2112180"/>
            <a:ext cx="6360430" cy="4389000"/>
          </a:xfrm>
          <a:prstGeom prst="rect">
            <a:avLst/>
          </a:prstGeom>
          <a:noFill/>
          <a:ln>
            <a:noFill/>
          </a:ln>
        </p:spPr>
        <p:txBody>
          <a:bodyPr spcFirstLastPara="1" wrap="square" lIns="91425" tIns="45700" rIns="91425" bIns="45700" anchor="t" anchorCtr="0">
            <a:normAutofit/>
          </a:bodyPr>
          <a:lstStyle/>
          <a:p>
            <a:pPr marL="274320" lvl="0" indent="0" algn="l" rtl="0">
              <a:spcBef>
                <a:spcPts val="520"/>
              </a:spcBef>
              <a:spcAft>
                <a:spcPts val="0"/>
              </a:spcAft>
              <a:buNone/>
            </a:pPr>
            <a:r>
              <a:rPr lang="en-US" sz="1700" dirty="0"/>
              <a:t>We will have homework. Homework will be written in their agendas and </a:t>
            </a:r>
            <a:r>
              <a:rPr lang="en-US" sz="1700" dirty="0" smtClean="0"/>
              <a:t>needs </a:t>
            </a:r>
            <a:r>
              <a:rPr lang="en-US" sz="1700" dirty="0"/>
              <a:t>to be signed </a:t>
            </a:r>
            <a:r>
              <a:rPr lang="en-US" sz="1700" dirty="0" smtClean="0"/>
              <a:t>nightly.</a:t>
            </a:r>
            <a:r>
              <a:rPr lang="en-US" sz="1700" dirty="0"/>
              <a:t> </a:t>
            </a:r>
            <a:r>
              <a:rPr lang="en-US" sz="1700" dirty="0" smtClean="0"/>
              <a:t>I </a:t>
            </a:r>
            <a:r>
              <a:rPr lang="en-US" sz="1700" dirty="0"/>
              <a:t>usually do two/three things for homework or nightly routines to practice at home. </a:t>
            </a:r>
            <a:endParaRPr sz="1700" dirty="0"/>
          </a:p>
          <a:p>
            <a:pPr marL="274320" lvl="0" indent="0" algn="l" rtl="0">
              <a:spcBef>
                <a:spcPts val="520"/>
              </a:spcBef>
              <a:spcAft>
                <a:spcPts val="0"/>
              </a:spcAft>
              <a:buNone/>
            </a:pPr>
            <a:endParaRPr sz="1700" dirty="0"/>
          </a:p>
          <a:p>
            <a:pPr marL="457200" lvl="0" indent="-328453" algn="l" rtl="0">
              <a:spcBef>
                <a:spcPts val="520"/>
              </a:spcBef>
              <a:spcAft>
                <a:spcPts val="0"/>
              </a:spcAft>
              <a:buSzPct val="100000"/>
              <a:buChar char="●"/>
            </a:pPr>
            <a:r>
              <a:rPr lang="en-US" sz="1700" dirty="0"/>
              <a:t>Review the “Peek at Our Week” and Weekly Phonics Skills </a:t>
            </a:r>
            <a:r>
              <a:rPr lang="en-US" sz="1700" dirty="0" smtClean="0"/>
              <a:t>in the back pocket of your take home folder each night</a:t>
            </a:r>
            <a:r>
              <a:rPr lang="en-US" sz="1700" u="sng" dirty="0" smtClean="0"/>
              <a:t> </a:t>
            </a:r>
            <a:r>
              <a:rPr lang="en-US" sz="1700" dirty="0"/>
              <a:t>with your child.   Study spelling words!!! Tests will be announced days ahead of time in </a:t>
            </a:r>
            <a:r>
              <a:rPr lang="en-US" sz="1700" dirty="0" smtClean="0"/>
              <a:t>agenda</a:t>
            </a:r>
            <a:r>
              <a:rPr lang="en-US" sz="1700" dirty="0"/>
              <a:t> </a:t>
            </a:r>
            <a:r>
              <a:rPr lang="en-US" sz="1700" dirty="0" smtClean="0"/>
              <a:t>and via remind. </a:t>
            </a:r>
            <a:endParaRPr sz="1700" dirty="0"/>
          </a:p>
          <a:p>
            <a:pPr marL="457200" lvl="0" indent="-328453" algn="l" rtl="0">
              <a:spcBef>
                <a:spcPts val="0"/>
              </a:spcBef>
              <a:spcAft>
                <a:spcPts val="0"/>
              </a:spcAft>
              <a:buSzPct val="100000"/>
              <a:buChar char="●"/>
            </a:pPr>
            <a:r>
              <a:rPr lang="en-US" sz="1700" dirty="0"/>
              <a:t>Reading Homework- A story/reading, which will be in either </a:t>
            </a:r>
            <a:r>
              <a:rPr lang="en-US" sz="1700" dirty="0" smtClean="0"/>
              <a:t>their take home folder.  Great </a:t>
            </a:r>
            <a:r>
              <a:rPr lang="en-US" sz="1700" dirty="0"/>
              <a:t>to read together before bed :) </a:t>
            </a:r>
            <a:endParaRPr sz="1700" dirty="0"/>
          </a:p>
          <a:p>
            <a:pPr marL="457200" lvl="0" indent="-328453" algn="l" rtl="0">
              <a:spcBef>
                <a:spcPts val="0"/>
              </a:spcBef>
              <a:spcAft>
                <a:spcPts val="0"/>
              </a:spcAft>
              <a:buSzPct val="100000"/>
              <a:buChar char="●"/>
            </a:pPr>
            <a:r>
              <a:rPr lang="en-US" sz="1700" dirty="0"/>
              <a:t>Math homework- which is </a:t>
            </a:r>
            <a:r>
              <a:rPr lang="en-US" sz="1700" dirty="0" smtClean="0"/>
              <a:t>usually a worksheet from the lesson that day. </a:t>
            </a:r>
          </a:p>
          <a:p>
            <a:pPr marL="128747" lvl="0" indent="0" algn="l" rtl="0">
              <a:spcBef>
                <a:spcPts val="0"/>
              </a:spcBef>
              <a:spcAft>
                <a:spcPts val="0"/>
              </a:spcAft>
              <a:buSzPct val="100000"/>
              <a:buNone/>
            </a:pPr>
            <a:endParaRPr dirty="0"/>
          </a:p>
          <a:p>
            <a:pPr marL="274320" lvl="0" indent="-117475" algn="l" rtl="0">
              <a:spcBef>
                <a:spcPts val="520"/>
              </a:spcBef>
              <a:spcAft>
                <a:spcPts val="0"/>
              </a:spcAft>
              <a:buSzPct val="190000"/>
              <a:buNone/>
            </a:pPr>
            <a:endParaRPr dirty="0" smtClean="0"/>
          </a:p>
          <a:p>
            <a:pPr marL="0" lvl="0" indent="0" algn="l" rtl="0">
              <a:spcBef>
                <a:spcPts val="520"/>
              </a:spcBef>
              <a:spcAft>
                <a:spcPts val="0"/>
              </a:spcAft>
              <a:buSzPct val="190000"/>
              <a:buNone/>
            </a:pPr>
            <a:endParaRPr dirty="0"/>
          </a:p>
          <a:p>
            <a:pPr marL="0" lvl="0" indent="0" algn="l" rtl="0">
              <a:spcBef>
                <a:spcPts val="520"/>
              </a:spcBef>
              <a:spcAft>
                <a:spcPts val="0"/>
              </a:spcAft>
              <a:buSzPct val="190000"/>
              <a:buNone/>
            </a:pPr>
            <a:endParaRPr dirty="0"/>
          </a:p>
          <a:p>
            <a:pPr marL="274320" lvl="0" indent="-274320" algn="l" rtl="0">
              <a:spcBef>
                <a:spcPts val="520"/>
              </a:spcBef>
              <a:spcAft>
                <a:spcPts val="0"/>
              </a:spcAft>
              <a:buSzPct val="190000"/>
              <a:buNone/>
            </a:pPr>
            <a:endParaRPr dirty="0"/>
          </a:p>
          <a:p>
            <a:pPr marL="274320" lvl="0" indent="-274320" algn="l" rtl="0">
              <a:spcBef>
                <a:spcPts val="520"/>
              </a:spcBef>
              <a:spcAft>
                <a:spcPts val="1200"/>
              </a:spcAft>
              <a:buSzPct val="190000"/>
              <a:buNone/>
            </a:pPr>
            <a:endParaRPr dirty="0"/>
          </a:p>
        </p:txBody>
      </p:sp>
      <p:pic>
        <p:nvPicPr>
          <p:cNvPr id="107" name="Google Shape;107;p19" descr="Vikinglogo-SideclearSmall.jpg"/>
          <p:cNvPicPr preferRelativeResize="0"/>
          <p:nvPr/>
        </p:nvPicPr>
        <p:blipFill rotWithShape="1">
          <a:blip r:embed="rId3">
            <a:alphaModFix/>
          </a:blip>
          <a:srcRect/>
          <a:stretch/>
        </p:blipFill>
        <p:spPr>
          <a:xfrm>
            <a:off x="6431700" y="90716"/>
            <a:ext cx="2446554" cy="2021466"/>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5062" y="614362"/>
            <a:ext cx="4333875" cy="5629275"/>
          </a:xfrm>
          <a:prstGeom prst="rect">
            <a:avLst/>
          </a:prstGeom>
        </p:spPr>
      </p:pic>
    </p:spTree>
    <p:extLst>
      <p:ext uri="{BB962C8B-B14F-4D97-AF65-F5344CB8AC3E}">
        <p14:creationId xmlns:p14="http://schemas.microsoft.com/office/powerpoint/2010/main" val="420503434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63450" y="26483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100"/>
              <a:t>Discipline</a:t>
            </a:r>
            <a:endParaRPr sz="3100"/>
          </a:p>
        </p:txBody>
      </p:sp>
      <p:sp>
        <p:nvSpPr>
          <p:cNvPr id="113" name="Google Shape;113;p20"/>
          <p:cNvSpPr txBox="1">
            <a:spLocks noGrp="1"/>
          </p:cNvSpPr>
          <p:nvPr>
            <p:ph type="body" idx="1"/>
          </p:nvPr>
        </p:nvSpPr>
        <p:spPr>
          <a:xfrm>
            <a:off x="457200" y="2082830"/>
            <a:ext cx="8229600" cy="4389000"/>
          </a:xfrm>
          <a:prstGeom prst="rect">
            <a:avLst/>
          </a:prstGeom>
          <a:noFill/>
          <a:ln>
            <a:noFill/>
          </a:ln>
        </p:spPr>
        <p:txBody>
          <a:bodyPr spcFirstLastPara="1" wrap="square" lIns="91425" tIns="45700" rIns="91425" bIns="45700" anchor="t" anchorCtr="0">
            <a:normAutofit/>
          </a:bodyPr>
          <a:lstStyle/>
          <a:p>
            <a:pPr marL="274320" lvl="0" indent="-274320" algn="l" rtl="0">
              <a:lnSpc>
                <a:spcPct val="80000"/>
              </a:lnSpc>
              <a:spcBef>
                <a:spcPts val="0"/>
              </a:spcBef>
              <a:spcAft>
                <a:spcPts val="0"/>
              </a:spcAft>
              <a:buSzPts val="1544"/>
              <a:buChar char="●"/>
            </a:pPr>
            <a:r>
              <a:rPr lang="en-US" sz="1625"/>
              <a:t>School-wide behavior program. PBIS</a:t>
            </a:r>
            <a:endParaRPr/>
          </a:p>
          <a:p>
            <a:pPr marL="274320" lvl="0" indent="-274319" algn="l" rtl="0">
              <a:lnSpc>
                <a:spcPct val="80000"/>
              </a:lnSpc>
              <a:spcBef>
                <a:spcPts val="325"/>
              </a:spcBef>
              <a:spcAft>
                <a:spcPts val="0"/>
              </a:spcAft>
              <a:buSzPts val="1544"/>
              <a:buChar char="●"/>
            </a:pPr>
            <a:r>
              <a:rPr lang="en-US" sz="1625"/>
              <a:t> Students will receive points based</a:t>
            </a:r>
            <a:r>
              <a:rPr lang="en-US"/>
              <a:t> </a:t>
            </a:r>
            <a:r>
              <a:rPr lang="en-US" sz="1625"/>
              <a:t>on their behaviors each time they display characteristics of VIKES!</a:t>
            </a:r>
            <a:endParaRPr sz="1625"/>
          </a:p>
          <a:p>
            <a:pPr marL="274320" lvl="0" indent="-279478" algn="l" rtl="0">
              <a:lnSpc>
                <a:spcPct val="80000"/>
              </a:lnSpc>
              <a:spcBef>
                <a:spcPts val="325"/>
              </a:spcBef>
              <a:spcAft>
                <a:spcPts val="0"/>
              </a:spcAft>
              <a:buSzPts val="1625"/>
              <a:buChar char="●"/>
            </a:pPr>
            <a:endParaRPr sz="1625"/>
          </a:p>
          <a:p>
            <a:pPr marL="274320" lvl="0" indent="-274320" algn="l" rtl="0">
              <a:lnSpc>
                <a:spcPct val="80000"/>
              </a:lnSpc>
              <a:spcBef>
                <a:spcPts val="325"/>
              </a:spcBef>
              <a:spcAft>
                <a:spcPts val="0"/>
              </a:spcAft>
              <a:buSzPts val="1544"/>
              <a:buChar char="●"/>
            </a:pPr>
            <a:r>
              <a:rPr lang="en-US" sz="1625"/>
              <a:t>Students can save their points to use for the monthly reward or to use in my classroom store. </a:t>
            </a:r>
            <a:endParaRPr/>
          </a:p>
          <a:p>
            <a:pPr marL="274320" lvl="0" indent="-274320" algn="l" rtl="0">
              <a:lnSpc>
                <a:spcPct val="80000"/>
              </a:lnSpc>
              <a:spcBef>
                <a:spcPts val="325"/>
              </a:spcBef>
              <a:spcAft>
                <a:spcPts val="0"/>
              </a:spcAft>
              <a:buSzPts val="1544"/>
              <a:buChar char="●"/>
            </a:pPr>
            <a:r>
              <a:rPr lang="en-US" sz="1625"/>
              <a:t>I will </a:t>
            </a:r>
            <a:r>
              <a:rPr lang="en-US" sz="1625" u="sng"/>
              <a:t>not </a:t>
            </a:r>
            <a:r>
              <a:rPr lang="en-US" sz="1625"/>
              <a:t>take away points. They earned them!! </a:t>
            </a:r>
            <a:endParaRPr/>
          </a:p>
          <a:p>
            <a:pPr marL="0" lvl="0" indent="0" algn="l" rtl="0">
              <a:lnSpc>
                <a:spcPct val="80000"/>
              </a:lnSpc>
              <a:spcBef>
                <a:spcPts val="325"/>
              </a:spcBef>
              <a:spcAft>
                <a:spcPts val="0"/>
              </a:spcAft>
              <a:buSzPts val="1544"/>
              <a:buNone/>
            </a:pPr>
            <a:endParaRPr sz="1625"/>
          </a:p>
          <a:p>
            <a:pPr marL="0" lvl="0" indent="0" algn="l" rtl="0">
              <a:lnSpc>
                <a:spcPct val="80000"/>
              </a:lnSpc>
              <a:spcBef>
                <a:spcPts val="325"/>
              </a:spcBef>
              <a:spcAft>
                <a:spcPts val="0"/>
              </a:spcAft>
              <a:buSzPts val="1544"/>
              <a:buNone/>
            </a:pPr>
            <a:endParaRPr sz="1625"/>
          </a:p>
          <a:p>
            <a:pPr marL="274320" lvl="0" indent="-274319" algn="l" rtl="0">
              <a:lnSpc>
                <a:spcPct val="80000"/>
              </a:lnSpc>
              <a:spcBef>
                <a:spcPts val="325"/>
              </a:spcBef>
              <a:spcAft>
                <a:spcPts val="0"/>
              </a:spcAft>
              <a:buSzPts val="1544"/>
              <a:buChar char="●"/>
            </a:pPr>
            <a:r>
              <a:rPr lang="en-US" sz="1625"/>
              <a:t>There is a parent app to download on your phone so you can follow your child’s points that they receive.Please make sure you do this because this is one way I will communicate what is going on in the classroom.</a:t>
            </a:r>
            <a:endParaRPr sz="1625"/>
          </a:p>
          <a:p>
            <a:pPr marL="274320" lvl="0" indent="-279478" algn="l" rtl="0">
              <a:lnSpc>
                <a:spcPct val="80000"/>
              </a:lnSpc>
              <a:spcBef>
                <a:spcPts val="1200"/>
              </a:spcBef>
              <a:spcAft>
                <a:spcPts val="0"/>
              </a:spcAft>
              <a:buSzPts val="1625"/>
              <a:buChar char="●"/>
            </a:pPr>
            <a:r>
              <a:rPr lang="en-US" sz="1625"/>
              <a:t>I also have Remind @misss2023 or email </a:t>
            </a:r>
            <a:r>
              <a:rPr lang="en-US" sz="1625" u="sng">
                <a:solidFill>
                  <a:schemeClr val="hlink"/>
                </a:solidFill>
                <a:hlinkClick r:id="rId3"/>
              </a:rPr>
              <a:t>kshaughnessy@riversidesd.com</a:t>
            </a:r>
            <a:r>
              <a:rPr lang="en-US" sz="1625"/>
              <a:t> you can reach out to me with any questions! </a:t>
            </a:r>
            <a:endParaRPr sz="1625"/>
          </a:p>
          <a:p>
            <a:pPr marL="0" lvl="0" indent="0" algn="l" rtl="0">
              <a:lnSpc>
                <a:spcPct val="80000"/>
              </a:lnSpc>
              <a:spcBef>
                <a:spcPts val="1200"/>
              </a:spcBef>
              <a:spcAft>
                <a:spcPts val="0"/>
              </a:spcAft>
              <a:buNone/>
            </a:pPr>
            <a:endParaRPr sz="1625"/>
          </a:p>
          <a:p>
            <a:pPr marL="0" lvl="0" indent="0" algn="l" rtl="0">
              <a:lnSpc>
                <a:spcPct val="80000"/>
              </a:lnSpc>
              <a:spcBef>
                <a:spcPts val="1200"/>
              </a:spcBef>
              <a:spcAft>
                <a:spcPts val="0"/>
              </a:spcAft>
              <a:buNone/>
            </a:pPr>
            <a:r>
              <a:rPr lang="en-US" sz="1625" i="1"/>
              <a:t>I will also post information on the google classroom throughout the year of activities and special events happening! </a:t>
            </a:r>
            <a:endParaRPr sz="1625" i="1"/>
          </a:p>
          <a:p>
            <a:pPr marL="0" lvl="0" indent="0" algn="l" rtl="0">
              <a:lnSpc>
                <a:spcPct val="80000"/>
              </a:lnSpc>
              <a:spcBef>
                <a:spcPts val="1200"/>
              </a:spcBef>
              <a:spcAft>
                <a:spcPts val="1200"/>
              </a:spcAft>
              <a:buNone/>
            </a:pPr>
            <a:endParaRPr sz="1625"/>
          </a:p>
        </p:txBody>
      </p:sp>
      <p:pic>
        <p:nvPicPr>
          <p:cNvPr id="114" name="Google Shape;114;p20" descr="Vikinglogo-SideclearSmall.jpg"/>
          <p:cNvPicPr preferRelativeResize="0"/>
          <p:nvPr/>
        </p:nvPicPr>
        <p:blipFill rotWithShape="1">
          <a:blip r:embed="rId4">
            <a:alphaModFix/>
          </a:blip>
          <a:srcRect/>
          <a:stretch/>
        </p:blipFill>
        <p:spPr>
          <a:xfrm>
            <a:off x="6477000" y="171080"/>
            <a:ext cx="2446554" cy="2021466"/>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57200" y="54333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a:buNone/>
            </a:pPr>
            <a:r>
              <a:rPr lang="en-US" sz="3000"/>
              <a:t>Schedule</a:t>
            </a:r>
            <a:endParaRPr sz="3000"/>
          </a:p>
        </p:txBody>
      </p:sp>
      <p:sp>
        <p:nvSpPr>
          <p:cNvPr id="120" name="Google Shape;120;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0" lvl="0" indent="0" algn="l" rtl="0">
              <a:spcBef>
                <a:spcPts val="520"/>
              </a:spcBef>
              <a:spcAft>
                <a:spcPts val="0"/>
              </a:spcAft>
              <a:buSzPts val="2470"/>
              <a:buNone/>
            </a:pPr>
            <a:r>
              <a:rPr lang="en-US" sz="1900"/>
              <a:t>Special schedule is in your child’s blue homework folder.</a:t>
            </a:r>
            <a:endParaRPr sz="1900"/>
          </a:p>
          <a:p>
            <a:pPr marL="0" lvl="0" indent="0" algn="l" rtl="0">
              <a:spcBef>
                <a:spcPts val="1200"/>
              </a:spcBef>
              <a:spcAft>
                <a:spcPts val="0"/>
              </a:spcAft>
              <a:buSzPts val="2470"/>
              <a:buNone/>
            </a:pPr>
            <a:endParaRPr sz="1900"/>
          </a:p>
          <a:p>
            <a:pPr marL="0" lvl="0" indent="0" algn="l" rtl="0">
              <a:spcBef>
                <a:spcPts val="1200"/>
              </a:spcBef>
              <a:spcAft>
                <a:spcPts val="1200"/>
              </a:spcAft>
              <a:buSzPts val="2470"/>
              <a:buNone/>
            </a:pPr>
            <a:r>
              <a:rPr lang="en-US" sz="1900"/>
              <a:t> </a:t>
            </a:r>
            <a:endParaRPr sz="1900"/>
          </a:p>
        </p:txBody>
      </p:sp>
      <p:pic>
        <p:nvPicPr>
          <p:cNvPr id="121" name="Google Shape;121;p21"/>
          <p:cNvPicPr preferRelativeResize="0"/>
          <p:nvPr/>
        </p:nvPicPr>
        <p:blipFill>
          <a:blip r:embed="rId3">
            <a:alphaModFix/>
          </a:blip>
          <a:stretch>
            <a:fillRect/>
          </a:stretch>
        </p:blipFill>
        <p:spPr>
          <a:xfrm>
            <a:off x="2697508" y="2954225"/>
            <a:ext cx="3748975" cy="3179149"/>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13ED2311F1BE42B841F7C88F6DFFB4" ma:contentTypeVersion="10" ma:contentTypeDescription="Create a new document." ma:contentTypeScope="" ma:versionID="b1ea91635f3700714f3a226884e4d67f">
  <xsd:schema xmlns:xsd="http://www.w3.org/2001/XMLSchema" xmlns:xs="http://www.w3.org/2001/XMLSchema" xmlns:p="http://schemas.microsoft.com/office/2006/metadata/properties" xmlns:ns3="80042d81-bd37-422b-b8bc-b8bc79ade492" targetNamespace="http://schemas.microsoft.com/office/2006/metadata/properties" ma:root="true" ma:fieldsID="0837f75a55d47a457b3fad64d87173d8" ns3:_="">
    <xsd:import namespace="80042d81-bd37-422b-b8bc-b8bc79ade4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42d81-bd37-422b-b8bc-b8bc79ade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0042d81-bd37-422b-b8bc-b8bc79ade492" xsi:nil="true"/>
  </documentManagement>
</p:properties>
</file>

<file path=customXml/itemProps1.xml><?xml version="1.0" encoding="utf-8"?>
<ds:datastoreItem xmlns:ds="http://schemas.openxmlformats.org/officeDocument/2006/customXml" ds:itemID="{01C4262C-41B8-4D5D-85DB-C3EB484CE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42d81-bd37-422b-b8bc-b8bc79ade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A72D8B-8725-4484-A755-8FE46869F496}">
  <ds:schemaRefs>
    <ds:schemaRef ds:uri="http://schemas.microsoft.com/sharepoint/v3/contenttype/forms"/>
  </ds:schemaRefs>
</ds:datastoreItem>
</file>

<file path=customXml/itemProps3.xml><?xml version="1.0" encoding="utf-8"?>
<ds:datastoreItem xmlns:ds="http://schemas.openxmlformats.org/officeDocument/2006/customXml" ds:itemID="{E3E36528-8844-422D-A3DF-729B32A599CE}">
  <ds:schemaRefs>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80042d81-bd37-422b-b8bc-b8bc79ade49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13616</TotalTime>
  <Words>553</Words>
  <Application>Microsoft Office PowerPoint</Application>
  <PresentationFormat>On-screen Show (4:3)</PresentationFormat>
  <Paragraphs>61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Merriweather</vt:lpstr>
      <vt:lpstr>Arial</vt:lpstr>
      <vt:lpstr>Roboto</vt:lpstr>
      <vt:lpstr>Paradigm</vt:lpstr>
      <vt:lpstr>Welcome First Grade Parents</vt:lpstr>
      <vt:lpstr>Curriculum </vt:lpstr>
      <vt:lpstr>Language Arts</vt:lpstr>
      <vt:lpstr>Fundations</vt:lpstr>
      <vt:lpstr>Math</vt:lpstr>
      <vt:lpstr>Homework</vt:lpstr>
      <vt:lpstr>PowerPoint Presentation</vt:lpstr>
      <vt:lpstr>Discipline</vt:lpstr>
      <vt:lpstr>Schedule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First Grade Parents</dc:title>
  <dc:creator>Katelyn Shaughnessy</dc:creator>
  <cp:lastModifiedBy>Katelyn Shaughnessy</cp:lastModifiedBy>
  <cp:revision>3</cp:revision>
  <cp:lastPrinted>2023-09-01T16:04:17Z</cp:lastPrinted>
  <dcterms:modified xsi:type="dcterms:W3CDTF">2023-09-01T16:04:45Z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0x010100A013ED2311F1BE42B841F7C88F6DFFB4</vt:lpwstr>
  </property>
</Properties>
</file>